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3" r:id="rId4"/>
    <p:sldId id="257" r:id="rId5"/>
    <p:sldId id="258" r:id="rId6"/>
    <p:sldId id="268" r:id="rId7"/>
    <p:sldId id="262" r:id="rId8"/>
    <p:sldId id="265" r:id="rId9"/>
    <p:sldId id="269" r:id="rId10"/>
    <p:sldId id="270" r:id="rId11"/>
    <p:sldId id="271" r:id="rId12"/>
    <p:sldId id="272" r:id="rId13"/>
    <p:sldId id="275" r:id="rId14"/>
    <p:sldId id="267" r:id="rId15"/>
    <p:sldId id="266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A163C9-D199-4966-803E-9276BCCB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6BF4451-ABA5-43CA-8B19-9C82E0A11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27D5BC9-CAB0-4225-82E6-09015153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E4136A-31D5-4AAC-9E09-E7CB6408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073DA6E-7559-469D-B76B-115370F8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92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ACB2F5-BBE4-445B-B831-732A9D93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FDB4ABB-A76C-4D59-A51A-476AD1E6A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8C3D4E-5C14-42C1-82EA-50814F6A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01514C-AA40-40AF-846B-AD6C1E7A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315D658-DA39-403C-B0CB-736125F2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791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64CC9D0-5756-4202-AD01-5C58A39D4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5FF0422-E42D-4FFB-8793-9C1C95DFE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764809-5986-4ED3-AA38-AB39BD02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FBDA1D-FEAF-4BD4-9006-A7F59FF8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72B2D5-6F46-4F8B-A192-D11B8017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598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A4F190-238A-438D-B950-C9ADE60B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32342B5-92A6-45DA-BDA1-4283390B5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6E45EC-0BEF-4EEA-BDC7-70865DE9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CA53418-6114-42C0-9C02-65880A32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1095A5-87D1-4860-896C-534D3F6B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062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FE4F9-5D22-4F69-BD0B-D9472442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198A3-DF72-4A99-AAE4-4009B5662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080255F-2B82-4E0E-B57D-F0A6763F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335D8C-9806-41FE-A564-B9A10702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47F5B2-CC91-43BC-8765-5E222D1A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61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D86390-595F-4F18-B7D3-72250BBF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739D57E-CAE6-4A8D-B756-D2747C46C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DC8BEC3-AE63-4E24-AC4B-BEDA11307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9A43323-5264-4817-ACED-EC7249A1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4D66868-888C-408D-BFDB-C7E971AA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42EB7C2-F20D-4C42-8620-3AE9E61E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557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0DAFD3-66F0-4F9F-856C-8EFA57B6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314517-6C3B-4D45-B812-48CF44E9E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8ABC37-4053-435A-B548-BDE884F70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E7FF45F-9AD6-4038-A007-F21FCD2F0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65A96E7-0F5C-4A41-832C-FB874F865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B6686E4-E42F-4AE2-A95B-905992A5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5E0E95A-96BE-4678-A099-FE7D334A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71FB6C3-8AD0-4A25-AA1C-E7D9C2A8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138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20B9A8-281D-474E-B9DF-2CDB8406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02EAC13-39DC-4D43-8AF7-BD1983A2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CDC52A2-8C2C-4840-9CC4-EA16266E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4A8961C-52B8-470F-A2CB-BB6FE6B1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75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553FB20-8C96-4CFA-9B26-7B7D6AD6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6D69A9F-D19D-46EF-93B2-7456A648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5264F06-0030-4A04-BBB7-8D79C296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902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3E8263-A0B0-4C07-8EA2-4D4AE37F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7D948E-2EDA-4E9E-A934-006FE767D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AA118F-9E62-42A0-A78C-0AF522AA6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475F302-B44F-4BB1-B618-73EFC1C7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E98914-9936-48AE-A9A1-0C0102EF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3AA3D63-4A28-44EE-BD81-85B29F51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645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4E1AAB-CDC5-491C-AC95-C142C3F8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46BAE70-FF79-4C9C-BE23-EDE2F5107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417094C-1BDD-4FD9-99C0-5EB15349A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8B3FE36-C16D-4866-8831-52418418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1D44EE0-F016-4B6A-8FC2-3D966141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F2259CE-AB0F-4D63-A687-987475AE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83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DFC183-97B5-4050-AF14-BFAB3E01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CA07BD4-C6FA-41A4-959D-6A11B4FD5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E1A7E7-D92B-4CF8-AD6D-AC83CC605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A0C4B-C8D0-4AA5-83AC-13592210AFF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5C61822-7EC6-409B-907D-F5993ED79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60CDBC4-2659-4E43-B171-45E5BB6BC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4245-DAA6-496C-A46D-9E84DDF71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184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BCB290-C6EA-4F27-9CEB-AFAA57DE4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8788"/>
            <a:ext cx="9144000" cy="38972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ГБОУ СОШ </a:t>
            </a:r>
            <a:r>
              <a:rPr lang="ru-RU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с.Кротково</a:t>
            </a: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1 сентября 2020года в очной форме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</a:t>
            </a:r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 3.1/2.4.3598-20 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30.06.2020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</a:t>
            </a:r>
            <a:b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условиях распространения новой коронавирусной инфекции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COVID-19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действующими до 01.01.2021г. в дополнение к обязательным требованиям</a:t>
            </a:r>
            <a:endParaRPr lang="ru-RU" sz="27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08A5B-2D56-4D3B-8877-160F3FAB6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9249"/>
            <a:ext cx="9144000" cy="1065322"/>
          </a:xfrm>
        </p:spPr>
        <p:txBody>
          <a:bodyPr>
            <a:normAutofit fontScale="40000" lnSpcReduction="20000"/>
          </a:bodyPr>
          <a:lstStyle/>
          <a:p>
            <a:pPr algn="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Северо-Восточное управление </a:t>
            </a:r>
          </a:p>
          <a:p>
            <a:pPr algn="r"/>
            <a:r>
              <a:rPr lang="ru-RU" sz="4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 и науки Самарской области</a:t>
            </a:r>
            <a:endParaRPr lang="ru-RU" sz="4300" dirty="0"/>
          </a:p>
        </p:txBody>
      </p:sp>
    </p:spTree>
    <p:extLst>
      <p:ext uri="{BB962C8B-B14F-4D97-AF65-F5344CB8AC3E}">
        <p14:creationId xmlns="" xmlns:p14="http://schemas.microsoft.com/office/powerpoint/2010/main" val="338761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E9F785-617D-48A9-8742-EAE7283B6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537"/>
            <a:ext cx="10515600" cy="138491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0AFD875-97F3-42F8-B71E-4F76262DD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58"/>
            <a:ext cx="10515600" cy="4570105"/>
          </a:xfrm>
        </p:spPr>
        <p:txBody>
          <a:bodyPr>
            <a:normAutofit fontScale="3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Кабинетная система (кроме физической культуры, физики, химии, информатики).</a:t>
            </a:r>
          </a:p>
          <a:p>
            <a:pPr marL="0"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каждым классом закреплены учебные кабинеты: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класс - кабинет Николаевой Н.А. 1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класс - кабинет Данилиной Н.Г. 1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класс - кабинет Таран Е.В. 1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класс - кабинет Данилиной Ю.И. 3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класс - кабинет Богдановой Н.Е. 2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класс - кабинет Усановой И.П. 2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класс - кабинет </a:t>
            </a:r>
            <a:r>
              <a:rPr lang="ru-RU" sz="8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Клюшиной</a:t>
            </a: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Т.В. 3 этаж.</a:t>
            </a: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10-11 класс - кабинет </a:t>
            </a:r>
            <a:r>
              <a:rPr lang="ru-RU" sz="8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Нардед</a:t>
            </a:r>
            <a:r>
              <a:rPr lang="ru-RU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С.М. 3 этаж.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571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B56B7D-F6FC-4165-99FE-604DACEC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Режим учебных занятий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E50E427E-6C5B-4F0C-815B-16A6AADB3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37585492"/>
              </p:ext>
            </p:extLst>
          </p:nvPr>
        </p:nvGraphicFramePr>
        <p:xfrm>
          <a:off x="1496290" y="1233996"/>
          <a:ext cx="8792928" cy="5208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8483">
                  <a:extLst>
                    <a:ext uri="{9D8B030D-6E8A-4147-A177-3AD203B41FA5}">
                      <a16:colId xmlns="" xmlns:a16="http://schemas.microsoft.com/office/drawing/2014/main" val="1366399981"/>
                    </a:ext>
                  </a:extLst>
                </a:gridCol>
                <a:gridCol w="2816650">
                  <a:extLst>
                    <a:ext uri="{9D8B030D-6E8A-4147-A177-3AD203B41FA5}">
                      <a16:colId xmlns="" xmlns:a16="http://schemas.microsoft.com/office/drawing/2014/main" val="3400426161"/>
                    </a:ext>
                  </a:extLst>
                </a:gridCol>
                <a:gridCol w="2557795">
                  <a:extLst>
                    <a:ext uri="{9D8B030D-6E8A-4147-A177-3AD203B41FA5}">
                      <a16:colId xmlns="" xmlns:a16="http://schemas.microsoft.com/office/drawing/2014/main" val="2548824553"/>
                    </a:ext>
                  </a:extLst>
                </a:gridCol>
              </a:tblGrid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Режимное 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Начало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Окончание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123559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1-й урок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08.30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09.10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0844787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1-я перемена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09.10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09.20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9151988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2-й урок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09.20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35761441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2-я перемена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38810044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3-й урок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10.50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5266291"/>
                  </a:ext>
                </a:extLst>
              </a:tr>
              <a:tr h="9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3-я перемена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(организация питания учащихся </a:t>
                      </a:r>
                      <a:r>
                        <a:rPr lang="ru-RU" sz="1400" dirty="0" smtClean="0">
                          <a:effectLst/>
                        </a:rPr>
                        <a:t>1-4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10.50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69523255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4-й урок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11.10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11.50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46877298"/>
                  </a:ext>
                </a:extLst>
              </a:tr>
              <a:tr h="9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4-я перемена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(организация питания учащихся </a:t>
                      </a:r>
                      <a:r>
                        <a:rPr lang="ru-RU" sz="1400" dirty="0" smtClean="0">
                          <a:effectLst/>
                        </a:rPr>
                        <a:t>5-11 </a:t>
                      </a:r>
                      <a:r>
                        <a:rPr lang="ru-RU" sz="1400" dirty="0">
                          <a:effectLst/>
                        </a:rPr>
                        <a:t>классов)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11.50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12.10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3048339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5-й урок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12.10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12.50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108633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5-я перемена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12.50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06169819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6-й урок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13.40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3991060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6-я перемена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13.40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13.50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4692933"/>
                  </a:ext>
                </a:extLst>
              </a:tr>
              <a:tr h="277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7-й урок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13.50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467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722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6DDA84-6E8A-46CE-BD1D-0716C9F3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одного дня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(02.09.2020)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CFE50AC-7516-4DA3-A4CB-78B7F833C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2433551"/>
              </p:ext>
            </p:extLst>
          </p:nvPr>
        </p:nvGraphicFramePr>
        <p:xfrm>
          <a:off x="1586547" y="1606858"/>
          <a:ext cx="9018905" cy="4296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">
                  <a:extLst>
                    <a:ext uri="{9D8B030D-6E8A-4147-A177-3AD203B41FA5}">
                      <a16:colId xmlns="" xmlns:a16="http://schemas.microsoft.com/office/drawing/2014/main" val="3080656271"/>
                    </a:ext>
                  </a:extLst>
                </a:gridCol>
                <a:gridCol w="824865">
                  <a:extLst>
                    <a:ext uri="{9D8B030D-6E8A-4147-A177-3AD203B41FA5}">
                      <a16:colId xmlns="" xmlns:a16="http://schemas.microsoft.com/office/drawing/2014/main" val="4023511359"/>
                    </a:ext>
                  </a:extLst>
                </a:gridCol>
                <a:gridCol w="807085">
                  <a:extLst>
                    <a:ext uri="{9D8B030D-6E8A-4147-A177-3AD203B41FA5}">
                      <a16:colId xmlns="" xmlns:a16="http://schemas.microsoft.com/office/drawing/2014/main" val="1479751019"/>
                    </a:ext>
                  </a:extLst>
                </a:gridCol>
                <a:gridCol w="799465">
                  <a:extLst>
                    <a:ext uri="{9D8B030D-6E8A-4147-A177-3AD203B41FA5}">
                      <a16:colId xmlns="" xmlns:a16="http://schemas.microsoft.com/office/drawing/2014/main" val="1982193730"/>
                    </a:ext>
                  </a:extLst>
                </a:gridCol>
                <a:gridCol w="807720">
                  <a:extLst>
                    <a:ext uri="{9D8B030D-6E8A-4147-A177-3AD203B41FA5}">
                      <a16:colId xmlns="" xmlns:a16="http://schemas.microsoft.com/office/drawing/2014/main" val="2070860417"/>
                    </a:ext>
                  </a:extLst>
                </a:gridCol>
                <a:gridCol w="800735">
                  <a:extLst>
                    <a:ext uri="{9D8B030D-6E8A-4147-A177-3AD203B41FA5}">
                      <a16:colId xmlns="" xmlns:a16="http://schemas.microsoft.com/office/drawing/2014/main" val="3100946654"/>
                    </a:ext>
                  </a:extLst>
                </a:gridCol>
                <a:gridCol w="798830">
                  <a:extLst>
                    <a:ext uri="{9D8B030D-6E8A-4147-A177-3AD203B41FA5}">
                      <a16:colId xmlns="" xmlns:a16="http://schemas.microsoft.com/office/drawing/2014/main" val="4226101285"/>
                    </a:ext>
                  </a:extLst>
                </a:gridCol>
                <a:gridCol w="788670">
                  <a:extLst>
                    <a:ext uri="{9D8B030D-6E8A-4147-A177-3AD203B41FA5}">
                      <a16:colId xmlns="" xmlns:a16="http://schemas.microsoft.com/office/drawing/2014/main" val="3738636341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3743562975"/>
                    </a:ext>
                  </a:extLst>
                </a:gridCol>
                <a:gridCol w="800735">
                  <a:extLst>
                    <a:ext uri="{9D8B030D-6E8A-4147-A177-3AD203B41FA5}">
                      <a16:colId xmlns="" xmlns:a16="http://schemas.microsoft.com/office/drawing/2014/main" val="1534361038"/>
                    </a:ext>
                  </a:extLst>
                </a:gridCol>
                <a:gridCol w="788670">
                  <a:extLst>
                    <a:ext uri="{9D8B030D-6E8A-4147-A177-3AD203B41FA5}">
                      <a16:colId xmlns="" xmlns:a16="http://schemas.microsoft.com/office/drawing/2014/main" val="2803681271"/>
                    </a:ext>
                  </a:extLst>
                </a:gridCol>
                <a:gridCol w="788670">
                  <a:extLst>
                    <a:ext uri="{9D8B030D-6E8A-4147-A177-3AD203B41FA5}">
                      <a16:colId xmlns="" xmlns:a16="http://schemas.microsoft.com/office/drawing/2014/main" val="191266270"/>
                    </a:ext>
                  </a:extLst>
                </a:gridCol>
              </a:tblGrid>
              <a:tr h="61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 8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 кл.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8240614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Лит.чт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Математ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Нем.язык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79233506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Нем яз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69072892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Математ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Нем яз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Математ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Окр мир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Литерат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00365386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 чт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 чт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Нем.язык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Рус. 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79410308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Географ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Географ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68021722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Литерат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Географ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9397702"/>
                  </a:ext>
                </a:extLst>
              </a:tr>
              <a:tr h="526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ОБЖ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Информ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Нем.язык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Нем.язык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101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914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1173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внеурочной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34836"/>
            <a:ext cx="10515600" cy="454212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учебные дни занятия внеурочной деятельности проводятся в кабинетах, свободных от учебных занятий и в любых других кабинетах после окончания уроков и санобработки.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внеурочной деятельности проводятся в субботу и каникулярное время.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27EE66-0999-41D5-A892-5BB9492F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питания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(Организация работы столовой)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6DD554-293C-4C07-85A6-572E513C7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02.09.2020 года все обучающие школы будут обеспечены горячим питанием. Стоимость питания для обучающихся 5-11 классов 57 рублей.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этом учебном году все ученики 1- 4 классов без исключения будут обеспечены бесплатным горячим питанием.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питания: общество с ограниченной ответственностью «Красноглинский комбинат детского питания — Запад». Телефон для справок 8846-205-69-92.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Ответственный от ОУ за питание обучающихся Абдрашитова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Аксана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Григорьевна, тел. 45-5-10.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Телефоны горячей линии по вопросам питания в СВУ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МОиНСО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23854 –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Каврын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А.Н., 22983 – Пантелеева Л.М.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930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842E35-D69B-470D-9065-522F3347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к организации питания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923D762-ACC4-4475-83A2-7E23170A7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70327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средств индивидуальной защиты (маски и перчатки) персоналом пищеблока.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Вход/выход из столовой поточными рядами под руководством дежурного учителя/классного руководителя (нач. классы) с соблюдением социальной дистанции.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Рассадка обучающихся за столы по классам с временными промежутками.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питания 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10.45 – 10.00 -1 класс, (14 человек).</a:t>
            </a:r>
            <a:endParaRPr lang="ru-RU" sz="2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10.50 – 10.05 – 2-4 классы, (22 человека).</a:t>
            </a:r>
            <a:endParaRPr lang="ru-RU" sz="2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11.50 – 12.05. – 5-11классы.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(27 человек).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535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Дорогие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ребята! Уважаемые педагоги, родители!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2020-2021 учебный год начнется в школе 1 сентября 2020 г. в очной форме.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сентября для обучающихся 1-го класса в 10:00 будет проведена торжественная линейка, посвященная Дню знаний и классный час. На линейку приглашаются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первоклассников в средствах индивидуальной защиты (масках).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 2-11 классов школы будут проведены праздничные уроки Знаний и классные часы в учебных кабинетах, закрепленных за каждым классом.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Пусть новый учебный год станет для всех плодотворным и богатым на знания, открытия, творчество и достижения!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характеристика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Этажность – 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кабинетов – 13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Контингент учащихся – 64: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1-4 класс 36; 5-9 класс – 25, в том числе 2 ученика обучаются на дому; 10-11 класс – 3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классов -11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классов-комплектов – 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учителей - 11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актового и спортивного залов, библиотеки, музейной комнаты, столовой с обеденным залом на 60 посадочных мест.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работы по минимизации рисков распространения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ежедневных «утренних фильтров» на входе.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дезинфекционного режима: проведение уборок с использованием дезинфекционных средств, наличие антисептических средств для обработки рук.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соблюдения правил личной гигиены: наличие мыла и одноразовых полотенец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электрополотенец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умывальниках, туалетной бумаги в туалетных комнатах.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ОУ в соответствии с Постановлением от 30 июня 2020 г. № 16 "Об утверждении санитарно-эпидемиологических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3.1/2.4.3598-20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</a:t>
            </a:r>
            <a:b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условиях распространения новой </a:t>
            </a:r>
            <a:r>
              <a:rPr lang="ru-RU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инфекции </a:t>
            </a:r>
            <a:r>
              <a:rPr lang="en-US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COVID-19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 действующими до 01.01.2021г. в дополнение к обязательным требованиям.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D9154595-ED3D-4F74-9515-CE3048E2F29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0920"/>
            <a:ext cx="9144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396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A1153F4-731D-44A6-8BC6-6DAC090636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8676"/>
            <a:ext cx="9144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238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5437BB-526C-474D-B5AF-30CFA713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Дополнительные требования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8EE00F-5E8C-42D6-9FAB-996146DA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Кабинетная система: обучение по всем предметам в учебном кабинете, закрепленном за каждым классом    (кроме физической культуры, физики, химии, информатики).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занятий в актовом зале и спортивном зале, библиотеке только для одного класса.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Расписание уроков, график перемен, включая прием пищи – с учетом требований минимизации контактов.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Проветривание: рекреации – во время уроков, учебные кабинеты – во время перемен.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727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B0E88-17FF-4426-AA1B-B1F9C2E0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блоки функционирования 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F8F8F7-5DE9-4AFC-8567-3C8CF5CD2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528" y="1825625"/>
            <a:ext cx="10013272" cy="363414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Подвоз обучающихся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Входная группа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Организация внеурочной деятельности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Организация питания детей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323899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AA2877-443C-4E8E-BEED-0B4A47052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подвоза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F94004-A36B-4567-A509-9E3A19869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Дезинфекция перед рейсом всех поверхностей салона ТС с применением дезинфицирующих средств.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Предрейсовый осмотр водителей с термометрией – перед каждым рейсом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Водители – в масках и перчатках!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Обработка водителем рук с антисептиками – при посадке и в пути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сопровождающим индивидуальных средств органов дыхания и перчаток.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Сопровождающий – ответственный за обработку рук обучающихся дезинфицирующими средствами.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80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9CF634-9103-48FD-880D-FEECAA73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Организация пропускного режима (Входная группа)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DD849C-D9F4-404C-B5EF-2AAFB9511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входа дежурный учитель для проведения термометрии. </a:t>
            </a:r>
          </a:p>
          <a:p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 в здание школы согласно графику: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.00 – 8.05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обучающие 1, </a:t>
            </a: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 – 8.10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обучающие 2, </a:t>
            </a:r>
            <a:r>
              <a:rPr lang="ru-RU" sz="1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9 классов;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 – 8.15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обучающие 4, 7 классов и обучающиеся на подвозе;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.15 – 8.20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обучающие </a:t>
            </a: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 6, 8 классов.</a:t>
            </a: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1-4 </a:t>
            </a:r>
            <a:r>
              <a:rPr lang="ru-RU" sz="2400" dirty="0" err="1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2400" dirty="0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гардеробы </a:t>
            </a:r>
            <a:r>
              <a:rPr lang="ru-RU" sz="2400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около </a:t>
            </a:r>
            <a:r>
              <a:rPr lang="ru-RU" sz="2400" dirty="0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классов, </a:t>
            </a:r>
            <a:r>
              <a:rPr lang="ru-RU" sz="2400" dirty="0" smtClean="0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5-11 </a:t>
            </a:r>
            <a:r>
              <a:rPr lang="ru-RU" sz="2400" dirty="0" err="1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2400" dirty="0">
                <a:solidFill>
                  <a:srgbClr val="17375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гардеробе ОО.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5304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967</Words>
  <Application>Microsoft Office PowerPoint</Application>
  <PresentationFormat>Произвольный</PresentationFormat>
  <Paragraphs>227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работы ГБОУ СОШ с.Кротково  с 1 сентября 2020года в очной форме в соответствии с СП 3.1/2.4.3598-20  от 30.06.2020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 в условиях распространения новой коронавирусной инфекции COVID-19», действующими до 01.01.2021г. в дополнение к обязательным требованиям</vt:lpstr>
      <vt:lpstr>Общая характеристика ОУ</vt:lpstr>
      <vt:lpstr>Организация работы по минимизации рисков распространения COVID-19</vt:lpstr>
      <vt:lpstr>Слайд 4</vt:lpstr>
      <vt:lpstr>Слайд 5</vt:lpstr>
      <vt:lpstr>Дополнительные требования </vt:lpstr>
      <vt:lpstr>    Основные блоки функционирования ОО</vt:lpstr>
      <vt:lpstr>Организация подвоза детей</vt:lpstr>
      <vt:lpstr>Организация пропускного режима (Входная группа)</vt:lpstr>
      <vt:lpstr>Организация образовательного процесса </vt:lpstr>
      <vt:lpstr>Режим учебных занятий</vt:lpstr>
      <vt:lpstr>Расписание одного дня (02.09.2020)</vt:lpstr>
      <vt:lpstr> Организация внеурочной деятельности </vt:lpstr>
      <vt:lpstr>Организация питания обучающихся  (Организация работы столовой)</vt:lpstr>
      <vt:lpstr>Требования к организации питания </vt:lpstr>
      <vt:lpstr> Дорогие ребята! Уважаемые педагоги, родители!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ГБОУ СОШ с.Кротково  с 1 сентября 2020года в очной форме в соответствии с СП 3.1/2.4.3598-20 от 30.06.2020</dc:title>
  <dc:creator>днс</dc:creator>
  <cp:lastModifiedBy>школа</cp:lastModifiedBy>
  <cp:revision>32</cp:revision>
  <dcterms:created xsi:type="dcterms:W3CDTF">2020-08-25T18:00:36Z</dcterms:created>
  <dcterms:modified xsi:type="dcterms:W3CDTF">2020-08-26T06:03:05Z</dcterms:modified>
</cp:coreProperties>
</file>