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79" r:id="rId3"/>
    <p:sldId id="280" r:id="rId4"/>
    <p:sldId id="268" r:id="rId5"/>
    <p:sldId id="281" r:id="rId6"/>
    <p:sldId id="269" r:id="rId7"/>
    <p:sldId id="271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CFEA0-9C1B-4F44-8E79-4390202AFE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4847D-B0F6-4930-BED8-2A5536A51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890CB-08FD-4FE6-9B06-F430878D29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8158-E1EA-4F77-B8D3-235B2612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214290"/>
            <a:ext cx="8928992" cy="20899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РОДИТЕЛЬСКОЕ СОБРАНИЕ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1  класса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Итоги 1 четверти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143644"/>
            <a:ext cx="6400800" cy="4046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Октябрь, 2019.</a:t>
            </a:r>
            <a:endParaRPr lang="ru-RU" dirty="0"/>
          </a:p>
        </p:txBody>
      </p:sp>
      <p:pic>
        <p:nvPicPr>
          <p:cNvPr id="2051" name="Picture 3" descr="J:\Siyziova\СОН\КАРТИНКИ\1 сентября\ШКОЛА СО ЗВОНКОМ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32856"/>
            <a:ext cx="6308179" cy="4003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400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800" b="1" smtClean="0">
                <a:solidFill>
                  <a:srgbClr val="FF0066"/>
                </a:solidFill>
              </a:rPr>
              <a:t>Мы люди, у которых разное образование, разные судьбы, разные характеры, разные взгляды на жизнь, но есть то, что объединяет нас всех – это наши дети. И так хочется, чтобы наши дети были счастливы и успешны в жизни!</a:t>
            </a:r>
            <a:endParaRPr lang="ru-RU" sz="280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1024-658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0"/>
            <a:ext cx="6400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600" dirty="0">
                <a:solidFill>
                  <a:srgbClr val="FFFFFF"/>
                </a:solidFill>
                <a:latin typeface="+mn-lt"/>
              </a:rPr>
              <a:t>В страну </a:t>
            </a:r>
            <a:r>
              <a:rPr lang="ru-RU" sz="4000" b="1" i="1" spc="300" dirty="0">
                <a:solidFill>
                  <a:srgbClr val="FFFFFF"/>
                </a:solidFill>
                <a:latin typeface="+mn-lt"/>
              </a:rPr>
              <a:t>Знаний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6019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FFFFFF"/>
                </a:solidFill>
                <a:latin typeface="Calibri" pitchFamily="34" charset="0"/>
              </a:rPr>
              <a:t>На этом кораблике под  парусами мы в дальние дали  отправимся с Вами. </a:t>
            </a:r>
          </a:p>
          <a:p>
            <a:pPr algn="ctr"/>
            <a:r>
              <a:rPr lang="ru-RU" sz="2000" i="1">
                <a:solidFill>
                  <a:srgbClr val="FFFFFF"/>
                </a:solidFill>
                <a:latin typeface="Calibri" pitchFamily="34" charset="0"/>
              </a:rPr>
              <a:t>Мы всех кто захочет с собою возьмём. Ну что же, согласны? … Решили? … </a:t>
            </a:r>
          </a:p>
        </p:txBody>
      </p:sp>
      <p:pic>
        <p:nvPicPr>
          <p:cNvPr id="5129" name="Picture 9" descr="http://i059.radikal.ru/0904/ff/aeb1cc0d622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938" y="228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8600" y="762000"/>
            <a:ext cx="2895600" cy="707886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dirty="0">
                <a:ln w="22225" cap="rnd" cmpd="sng">
                  <a:solidFill>
                    <a:srgbClr val="D56C15"/>
                  </a:solidFill>
                  <a:bevel/>
                </a:ln>
                <a:solidFill>
                  <a:srgbClr val="FFFF00"/>
                </a:solidFill>
                <a:latin typeface="Calibri" pitchFamily="34" charset="0"/>
              </a:rPr>
              <a:t>Плывём!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Критерии школьной готовности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ru-RU" b="1" dirty="0" smtClean="0">
                <a:solidFill>
                  <a:srgbClr val="CC0066"/>
                </a:solidFill>
                <a:latin typeface="Comic Sans MS" pitchFamily="66" charset="0"/>
              </a:rPr>
              <a:t>Интеллектуальная зрелость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solidFill>
                  <a:srgbClr val="CC0066"/>
                </a:solidFill>
                <a:latin typeface="Comic Sans MS" pitchFamily="66" charset="0"/>
              </a:rPr>
              <a:t>Эмоциональная зрелость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solidFill>
                  <a:srgbClr val="CC0066"/>
                </a:solidFill>
                <a:latin typeface="Comic Sans MS" pitchFamily="66" charset="0"/>
              </a:rPr>
              <a:t>Социальная зрелость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"/>
            <a:ext cx="91440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чему ребёнка приучишь, то от него и получишь</a:t>
            </a:r>
          </a:p>
        </p:txBody>
      </p:sp>
      <p:pic>
        <p:nvPicPr>
          <p:cNvPr id="19460" name="Picture 4" descr="Картинки по запросу школьные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3600400" cy="2304256"/>
          </a:xfrm>
          <a:prstGeom prst="rect">
            <a:avLst/>
          </a:prstGeom>
          <a:noFill/>
        </p:spPr>
      </p:pic>
      <p:pic>
        <p:nvPicPr>
          <p:cNvPr id="19462" name="Picture 6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645024"/>
            <a:ext cx="388843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8431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 чему ребёнка приучишь, то от него и получишь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341438"/>
            <a:ext cx="8072438" cy="850900"/>
          </a:xfrm>
        </p:spPr>
        <p:txBody>
          <a:bodyPr/>
          <a:lstStyle/>
          <a:p>
            <a:pPr marL="514350" indent="-514350" algn="l">
              <a:buFontTx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</a:rPr>
              <a:t>Рождение коллектива.</a:t>
            </a:r>
          </a:p>
          <a:p>
            <a:pPr marL="514350" indent="-514350" algn="l">
              <a:buFontTx/>
              <a:buAutoNum type="arabicPeriod"/>
            </a:pPr>
            <a:endParaRPr lang="ru-RU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750" y="1916113"/>
            <a:ext cx="8072438" cy="8524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</a:rPr>
              <a:t>2. Установление традиций.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9750" y="2492375"/>
            <a:ext cx="8072438" cy="852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</a:rPr>
              <a:t>3.Правила общения.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750" y="3068638"/>
            <a:ext cx="8072438" cy="8524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</a:rPr>
              <a:t>4.Правила культурного поведения.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7" name="Picture 2" descr="https://i.mycdn.me/i?r=AyH4iRPQ2q0otWIFepML2LxRVVgIEUnGLynj1v8N8yWD9g"/>
          <p:cNvPicPr>
            <a:picLocks noChangeAspect="1" noChangeArrowheads="1"/>
          </p:cNvPicPr>
          <p:nvPr/>
        </p:nvPicPr>
        <p:blipFill>
          <a:blip r:embed="rId2" cstate="print"/>
          <a:srcRect t="30975"/>
          <a:stretch>
            <a:fillRect/>
          </a:stretch>
        </p:blipFill>
        <p:spPr bwMode="auto">
          <a:xfrm>
            <a:off x="2483767" y="3789040"/>
            <a:ext cx="4248473" cy="2595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47800" y="357166"/>
            <a:ext cx="7543800" cy="63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  <a:t>Ребенок к концу </a:t>
            </a:r>
            <a:r>
              <a:rPr lang="ru-RU" sz="2000" b="1" dirty="0" smtClean="0">
                <a:solidFill>
                  <a:srgbClr val="FF0066"/>
                </a:solidFill>
                <a:latin typeface="Comic Sans MS" pitchFamily="66" charset="0"/>
              </a:rPr>
              <a:t>1-ой четверти по литературе и русскому языку должен</a:t>
            </a:r>
            <a: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  <a:t>: </a:t>
            </a:r>
            <a:endParaRPr lang="ru-RU" sz="2000" dirty="0">
              <a:solidFill>
                <a:srgbClr val="FF0066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sz="3200" b="1">
                <a:solidFill>
                  <a:schemeClr val="hlink"/>
                </a:solidFill>
              </a:rPr>
              <a:t/>
            </a:r>
            <a:br>
              <a:rPr lang="ru-RU" sz="3200" b="1">
                <a:solidFill>
                  <a:schemeClr val="hlink"/>
                </a:solidFill>
              </a:rPr>
            </a:br>
            <a:endParaRPr 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pic>
        <p:nvPicPr>
          <p:cNvPr id="8196" name="Picture 4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192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GR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724400"/>
            <a:ext cx="1066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10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490539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Знать понятия: речь, предложение, слово, слог, ударение, звуки речи.</a:t>
            </a:r>
          </a:p>
          <a:p>
            <a:pPr eaLnBrk="1" hangingPunct="1">
              <a:lnSpc>
                <a:spcPct val="95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Уметь вычленять звуки в словах, определять их последовательность, давать им характеристику  (см. схему)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Различать гласные и согласные звуки и буквы.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Определять место ударения в слове.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Уметь делить  слова на слоги, находить ударные и безударные гласные.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Уметь писать  изученные строчные и заглавные буквы, их соединения и слова.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u="sng" dirty="0" smtClean="0">
                <a:solidFill>
                  <a:srgbClr val="CC0066"/>
                </a:solidFill>
                <a:latin typeface="Comic Sans MS" pitchFamily="66" charset="0"/>
              </a:rPr>
              <a:t>Читать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к концу 1 полугодия </a:t>
            </a:r>
            <a:r>
              <a:rPr lang="ru-RU" sz="2800" b="1" u="sng" dirty="0" smtClean="0">
                <a:solidFill>
                  <a:srgbClr val="CC0066"/>
                </a:solidFill>
                <a:latin typeface="Comic Sans MS" pitchFamily="66" charset="0"/>
              </a:rPr>
              <a:t>не менее 25 сл/мин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>
              <a:solidFill>
                <a:srgbClr val="CC0066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b="1" dirty="0" smtClean="0">
              <a:solidFill>
                <a:srgbClr val="CC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95400" y="214290"/>
            <a:ext cx="7543800" cy="85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  <a:t>Ребенок к концу  </a:t>
            </a:r>
            <a:b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  <a:t>1-ой четверти </a:t>
            </a:r>
            <a:r>
              <a:rPr lang="ru-RU" sz="2000" b="1" dirty="0" smtClean="0">
                <a:solidFill>
                  <a:srgbClr val="FF0066"/>
                </a:solidFill>
                <a:latin typeface="Comic Sans MS" pitchFamily="66" charset="0"/>
              </a:rPr>
              <a:t>по математике должен</a:t>
            </a:r>
            <a:r>
              <a:rPr lang="ru-RU" sz="2000" b="1" dirty="0">
                <a:solidFill>
                  <a:srgbClr val="FF0066"/>
                </a:solidFill>
                <a:latin typeface="Comic Sans MS" pitchFamily="66" charset="0"/>
              </a:rPr>
              <a:t>: </a:t>
            </a:r>
            <a:endParaRPr lang="ru-RU" sz="2000" dirty="0">
              <a:solidFill>
                <a:srgbClr val="FF0066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sz="3200" b="1">
                <a:solidFill>
                  <a:schemeClr val="hlink"/>
                </a:solidFill>
              </a:rPr>
              <a:t/>
            </a:r>
            <a:br>
              <a:rPr lang="ru-RU" sz="3200" b="1">
                <a:solidFill>
                  <a:schemeClr val="hlink"/>
                </a:solidFill>
              </a:rPr>
            </a:br>
            <a:endParaRPr 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pic>
        <p:nvPicPr>
          <p:cNvPr id="9220" name="Picture 4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1430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l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143000"/>
            <a:ext cx="245427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GR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724400"/>
            <a:ext cx="1066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10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70059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Иметь пространственные и временные  представления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800" b="1" dirty="0" smtClean="0">
              <a:solidFill>
                <a:srgbClr val="CC0066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Вести счет предметов до 10 и сравнивать.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 Уметь читать письменные и печатные цифры, правильно их писать.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Соотносить число предметов и цифру.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Усвоить состав чисел до 10.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 Знать и различать геометрические фигуры: 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точка, прямая и кривая линии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(замкнутая и незамкнутая), луч, отрезок.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J:\Siyziova\СОН\КАРТИНКИ\Новая папка\ученик пишет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191000"/>
            <a:ext cx="2068431" cy="1928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1000" cy="1162050"/>
          </a:xfrm>
        </p:spPr>
        <p:txBody>
          <a:bodyPr/>
          <a:lstStyle/>
          <a:p>
            <a:r>
              <a:rPr lang="ru-RU" smtClean="0"/>
              <a:t>От  информации, которую дают родители первоклассникам, </a:t>
            </a:r>
            <a:br>
              <a:rPr lang="ru-RU" smtClean="0"/>
            </a:br>
            <a:r>
              <a:rPr lang="ru-RU" smtClean="0"/>
              <a:t>во многом зависит дальнейшее отношение детей </a:t>
            </a:r>
            <a:r>
              <a:rPr lang="ru-RU" u="sng" smtClean="0"/>
              <a:t>к школе</a:t>
            </a:r>
            <a:r>
              <a:rPr lang="ru-RU" smtClean="0"/>
              <a:t> и первому </a:t>
            </a:r>
            <a:r>
              <a:rPr lang="ru-RU" u="sng" smtClean="0"/>
              <a:t>учителю</a:t>
            </a:r>
            <a:r>
              <a:rPr lang="ru-RU" smtClean="0"/>
              <a:t>. </a:t>
            </a: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auto">
          <a:xfrm>
            <a:off x="304800" y="1524000"/>
            <a:ext cx="8229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rgbClr val="FF0000"/>
                </a:solidFill>
              </a:rPr>
              <a:t>Контакт между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FF0000"/>
                </a:solidFill>
              </a:rPr>
              <a:t>учителем-учеником-родителями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2819400" y="3503613"/>
            <a:ext cx="3048000" cy="2438400"/>
          </a:xfrm>
          <a:prstGeom prst="donut">
            <a:avLst>
              <a:gd name="adj" fmla="val 10826"/>
            </a:avLst>
          </a:prstGeom>
          <a:solidFill>
            <a:srgbClr val="92D050"/>
          </a:solidFill>
          <a:ln cap="rnd" cmpd="tri"/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8437" name="Picture 5" descr="J:\Siyziova\СОН\КАРТИНКИ\Новая папка\60fff7fe0931c94a46409ab02b93546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800600"/>
            <a:ext cx="15240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J:\Siyziova\СОН\КАРТИНКИ\Новая папка\696552.jpg"/>
          <p:cNvPicPr>
            <a:picLocks noChangeAspect="1" noChangeArrowheads="1"/>
          </p:cNvPicPr>
          <p:nvPr/>
        </p:nvPicPr>
        <p:blipFill>
          <a:blip r:embed="rId5" cstate="print"/>
          <a:srcRect l="18584" t="15499" b="23352"/>
          <a:stretch>
            <a:fillRect/>
          </a:stretch>
        </p:blipFill>
        <p:spPr bwMode="auto">
          <a:xfrm>
            <a:off x="3352800" y="2743200"/>
            <a:ext cx="1947334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J:\Siyziova\СОН\КАРТИНКИ\Новая папка\5219-original.jpeg"/>
          <p:cNvPicPr>
            <a:picLocks noChangeAspect="1" noChangeArrowheads="1"/>
          </p:cNvPicPr>
          <p:nvPr/>
        </p:nvPicPr>
        <p:blipFill>
          <a:blip r:embed="rId6" cstate="print"/>
          <a:srcRect l="11000" t="8667" r="35000" b="8667"/>
          <a:stretch>
            <a:fillRect/>
          </a:stretch>
        </p:blipFill>
        <p:spPr bwMode="auto">
          <a:xfrm>
            <a:off x="5181600" y="4267200"/>
            <a:ext cx="2209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ТБ на осенние каникулы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8768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/>
              <a:t>1. Соблюдать правила ПДД  </a:t>
            </a:r>
          </a:p>
          <a:p>
            <a:pPr>
              <a:buFontTx/>
              <a:buNone/>
            </a:pPr>
            <a:r>
              <a:rPr lang="ru-RU" sz="2000" dirty="0" smtClean="0"/>
              <a:t>2. Соблюдать правила пожарной безопасности и обращения с электроприборами  </a:t>
            </a:r>
          </a:p>
          <a:p>
            <a:pPr>
              <a:buFontTx/>
              <a:buNone/>
            </a:pPr>
            <a:r>
              <a:rPr lang="ru-RU" sz="2000" dirty="0" smtClean="0"/>
              <a:t>3. Соблюдать правила поведения в общественных местах  </a:t>
            </a:r>
          </a:p>
          <a:p>
            <a:pPr>
              <a:buFontTx/>
              <a:buNone/>
            </a:pPr>
            <a:r>
              <a:rPr lang="ru-RU" sz="2000" dirty="0" smtClean="0"/>
              <a:t>4. Соблюдать правила личной безопасности на улице  </a:t>
            </a:r>
          </a:p>
          <a:p>
            <a:pPr>
              <a:buFontTx/>
              <a:buNone/>
            </a:pPr>
            <a:r>
              <a:rPr lang="ru-RU" sz="2000" dirty="0" smtClean="0"/>
              <a:t>5. Соблюдать правила поведения около водоёмов во время их предзимнего замерзания, правила безопасности на льду  </a:t>
            </a:r>
          </a:p>
          <a:p>
            <a:pPr>
              <a:buFontTx/>
              <a:buNone/>
            </a:pPr>
            <a:r>
              <a:rPr lang="ru-RU" sz="2000" dirty="0" smtClean="0"/>
              <a:t>6. Соблюдать правила поведения, когда ты один дома  </a:t>
            </a:r>
          </a:p>
          <a:p>
            <a:pPr>
              <a:buFontTx/>
              <a:buNone/>
            </a:pPr>
            <a:r>
              <a:rPr lang="ru-RU" sz="2000" dirty="0" smtClean="0"/>
              <a:t>7. Соблюдать правила безопасности при обращении с животными  </a:t>
            </a:r>
          </a:p>
          <a:p>
            <a:pPr>
              <a:buFontTx/>
              <a:buNone/>
            </a:pPr>
            <a:r>
              <a:rPr lang="ru-RU" sz="2000" dirty="0" smtClean="0"/>
              <a:t>8. Не играть с острыми, колющими и режущими,</a:t>
            </a:r>
          </a:p>
          <a:p>
            <a:pPr>
              <a:buFontTx/>
              <a:buNone/>
            </a:pPr>
            <a:r>
              <a:rPr lang="ru-RU" sz="2000" dirty="0" smtClean="0"/>
              <a:t>    легковоспламеняющимися и взрывоопасными предметами.</a:t>
            </a:r>
          </a:p>
          <a:p>
            <a:pPr>
              <a:buFontTx/>
              <a:buNone/>
            </a:pPr>
            <a:r>
              <a:rPr lang="ru-RU" sz="2000" dirty="0" smtClean="0"/>
              <a:t>9. Не употреблять лекарственные препараты без назначения врача.</a:t>
            </a:r>
          </a:p>
          <a:p>
            <a:pPr>
              <a:buFontTx/>
              <a:buNone/>
            </a:pPr>
            <a:r>
              <a:rPr lang="ru-RU" sz="2000" dirty="0" smtClean="0"/>
              <a:t>10. Остерегаться гололёда, во избежание падений и получения травм.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295400" y="5943600"/>
            <a:ext cx="6553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Приятных каникул!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418</Words>
  <Application>Microsoft Office PowerPoint</Application>
  <PresentationFormat>Экран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РОДИТЕЛЬСКОЕ СОБРАНИЕ 1  класса Итоги 1 четверти</vt:lpstr>
      <vt:lpstr>Мы люди, у которых разное образование, разные судьбы, разные характеры, разные взгляды на жизнь, но есть то, что объединяет нас всех – это наши дети. И так хочется, чтобы наши дети были счастливы и успешны в жизни!</vt:lpstr>
      <vt:lpstr>Слайд 3</vt:lpstr>
      <vt:lpstr>Критерии школьной готовности</vt:lpstr>
      <vt:lpstr>К чему ребёнка приучишь, то от него и получишь</vt:lpstr>
      <vt:lpstr>Слайд 6</vt:lpstr>
      <vt:lpstr>Слайд 7</vt:lpstr>
      <vt:lpstr>От  информации, которую дают родители первоклассникам,  во многом зависит дальнейшее отношение детей к школе и первому учителю. </vt:lpstr>
      <vt:lpstr>ТБ на осенние каникулы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школа?</dc:title>
  <dc:creator>Трифановы</dc:creator>
  <cp:lastModifiedBy>Николаева </cp:lastModifiedBy>
  <cp:revision>93</cp:revision>
  <dcterms:created xsi:type="dcterms:W3CDTF">2013-10-24T11:33:17Z</dcterms:created>
  <dcterms:modified xsi:type="dcterms:W3CDTF">2019-12-16T10:05:19Z</dcterms:modified>
</cp:coreProperties>
</file>