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BF7023-890E-4210-BF99-9F0FF68F5D84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B2D930-3577-493F-A7C1-337B3068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Управление качеством образования: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организация подготовки учащихся к аттестации в основной и средней школе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Задания, решаемые по образцу, данному учителем, предполагающие только воспроизведение алгоритма, т.е. репродуктивную деятельность, мы называем  знакомыми задачами (ЗЗ). Они расположены в ближайшей окрестности или в зоне актуального развития ученика. Задачи этого уровня решаются учащимся, как правило, самостоятельно.</a:t>
            </a:r>
          </a:p>
          <a:p>
            <a:r>
              <a:rPr lang="ru-RU" dirty="0" smtClean="0"/>
              <a:t> Если </a:t>
            </a:r>
            <a:r>
              <a:rPr lang="ru-RU" i="1" dirty="0" smtClean="0"/>
              <a:t>разложить</a:t>
            </a:r>
            <a:r>
              <a:rPr lang="ru-RU" dirty="0" smtClean="0"/>
              <a:t> репродуктивную деятельность на составляющие ее действия: анализ, выявление существенной информации, сопоставление, сравнение с образцом, отнесение задания к определенному виду (классификация), составление и реализация плана действий, консультация (выстраивание диалога) с учителем или соседом (в случае необходимости), контроль, коррекция (в случае необходимости), - мы обнаружим многие познавательные, регулятивные, коммуникативные универсальные учебные действия.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Задания, в которых требуется от решателя сделать хотя бы один самостоятельный шаг: преодолеть возникшую техническую сложность, видоизменить в силу специфики задачи какое-либо звено алгоритма, понять суть из витиеватой формулировки задания, в основе решения которого находится известный алгоритм, мы называем видоизменёнными или модифицированными заданиями (МЗ). Они расположены в следующей за первой окрестности БЗ или в зоне ближайшего развития ученика. Задания этого уровня выполняются учащимся или самостоятельно или с некоторой дозой помощи учителя.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Если разложить эту частично поисковую, эвристическую деятельность на составляющие её действия, то, наряду с уже упомянутыми действиями, добавятся новые, расширяющие и обогащающие решателя интеллектуальные приёмы и метазнания: постановка и решение проблем, выдвижение и проверка или опровержении гипотезы, прогнозирование, построение цепи рассуждений, доказательство правильности найденного решения, моделирование задачной ситуации и другие – мы обнаружим всё возрастающий  (по сравнению с предыдущим уровнем) и обогащённый перечень познавательных, регулятивных, коммуникативных универсальных действий.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Наконец, задания, аналогов которых учитель не продемонстрировал в классе, готовых алгоритмов решения которых у учащегося нет, которые при первом прочтении трудно отнести к какому-либо изученному типу, - мы называем незнакомыми задачами (НЗ). В них ярко выражены показатели сложности и трудности решения задачи, в них имеют место варьирование технической сложности, алгоритма, формы условия. Они находятся в дальней окрестности БЗ, для их решения востребована исследовательская деятельность в полном объёме (она является здесь определяющей для успеха), хотя, на определенных этапах актуальна и репродуктивная и частично поисковая, эвристическая деятельность. </a:t>
            </a:r>
          </a:p>
          <a:p>
            <a:pPr>
              <a:buNone/>
            </a:pPr>
            <a:r>
              <a:rPr lang="ru-RU" dirty="0" smtClean="0"/>
              <a:t>Если разложить исследовательскую деятельность на составляющие её действия, то обнаружится едва ли не полный перечень УУД. Этот факт является основанием для утверждения о том, что применяемая образовательная технология ППП КМЗ обеспечивает достижение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Вывод: упомянутая технология является средством реализации ФГОС при обучении биологии в основной и старшей школе как на базовом, так и на углублённом уровнях её изучения.</a:t>
            </a:r>
          </a:p>
          <a:p>
            <a:r>
              <a:rPr lang="ru-RU" dirty="0" smtClean="0"/>
              <a:t>Одновременный учёт предметной и </a:t>
            </a:r>
            <a:r>
              <a:rPr lang="ru-RU" dirty="0" err="1" smtClean="0"/>
              <a:t>деятельностной</a:t>
            </a:r>
            <a:r>
              <a:rPr lang="ru-RU" dirty="0" smtClean="0"/>
              <a:t> компонент комплекса заданий – отличительная особенность предлагаемого подхода к построению комплекса многоуровневых заданий и к технологии обучения биологии. Визуализировать одновременный учёт двух критериев удобно с помощью прямоугольной матрицы, или таблицы. Элементами матрицы являются конкретные представители базовых задач на одном из выделенных подуровней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биологической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проектирования.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Структура учебной деятельности, согласно классикам отечественной науки, состоит из определенных этапов: мотив, задача, операции, контроль, оценка. Этим обосновывается необходимость мотивационного этапа перед введением, открытием нового знания на уроке, когда учащиеся осознают недостаточность своих знаний для возникшей проблемы. Далее идет постановка учебной задачи на урок, которую в идеале формулируют ученики, направляемые вопросами учителя. На рассмотренных двух этапах урока формируются такие универсальные учебные действия, как постановка проблем, выдвижение гипотез, анализ, сравнение того, что известно, с тем, что предстоит узнать, планирование своих действий, построение цепочки рассуждений и другие. На этом примере видим, что на этапе проблемной постановки темы урока и формулирования учебной задачи происходит формирование (на </a:t>
            </a:r>
            <a:r>
              <a:rPr lang="ru-RU" dirty="0" err="1" smtClean="0"/>
              <a:t>деятельностной</a:t>
            </a:r>
            <a:r>
              <a:rPr lang="ru-RU" dirty="0" smtClean="0"/>
              <a:t> основе) целого ряда познавательных и регулятивных УУД.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Известно, что, например, приём решения задачи по генетике составлен следующими специальными учебными действиями: 1) анализ условия, введение буквенных обозначений; 2) схематическая запись условия; 3) составление модели (основной схемы скрещивания родительских особей); 4) решение задачи (определение количества типов гамет, образуемых родительскими особями; определение генотипов потомков; возможно, определение генотипов родителей); 5) (анализ генотипов и фенотипов потомков, родителей); формулирование ответов на вопросы задачи; 6) исследование, обобщение задачи или способа решения; 7) рефлексия (какие затруднения встретились мне в решении? Почему? Как я их преодолел?)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Анализируя состав этих специальных учебных действий (СУД), обнаруживаем, что они, в свою очередь, состоят из определённых познавательных, регулятивных учебных действий (таких, как анализ, синтез, выявление существенной информации, аналогия, абстрагирование, обобщение, выдвижение и проверка гипотез, знаково-символическая деятельность, моделирование). Сопоставление СУД и соответствующих им УУД для удобства разместим в таблице.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Проектируя КМЗ и варьируя задачи, мы можем перемещать акцент с одних учебных действий на другие, делая востребованными то одни УУД, то другие, добиваясь проектируемых результатов обучения.</a:t>
            </a:r>
          </a:p>
          <a:p>
            <a:r>
              <a:rPr lang="ru-RU" dirty="0" smtClean="0"/>
              <a:t>На примере приёма решения задачи показано, как каждое специальное учебное биологическое (генетическое) действие раскладывается на конкретные УУД. </a:t>
            </a:r>
          </a:p>
          <a:p>
            <a:r>
              <a:rPr lang="ru-RU" dirty="0" smtClean="0"/>
              <a:t>В соответствии с предлагаемым подходом мы проанализировали программу, содержание учебников, задачников, кодификатор, </a:t>
            </a:r>
            <a:r>
              <a:rPr lang="ru-RU" dirty="0" err="1" smtClean="0"/>
              <a:t>КИМы</a:t>
            </a:r>
            <a:r>
              <a:rPr lang="ru-RU" dirty="0" smtClean="0"/>
              <a:t> ГИА, ЕГЭ.</a:t>
            </a:r>
          </a:p>
          <a:p>
            <a:r>
              <a:rPr lang="ru-RU" dirty="0" smtClean="0"/>
              <a:t>Анализ содержания общего образования (основного и полного общего образования) позволяет выделить базовые задачи в теме Генетика, т.е. такие задачи, к которым в различных комбинациях сводятся решения любой задачи темы.</a:t>
            </a:r>
          </a:p>
          <a:p>
            <a:r>
              <a:rPr lang="ru-RU" dirty="0" smtClean="0"/>
              <a:t>Мы переходим к формулировкам базовых задач темы.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smtClean="0"/>
              <a:t>Тема </a:t>
            </a:r>
            <a:r>
              <a:rPr lang="ru-RU" sz="2800" smtClean="0"/>
              <a:t>. </a:t>
            </a:r>
            <a:r>
              <a:rPr lang="ru-RU" sz="2800" dirty="0" smtClean="0"/>
              <a:t>Методика разработки  комплекса многоуровневых заданий по биологии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Составление перечня базовых заданий темы </a:t>
            </a:r>
          </a:p>
          <a:p>
            <a:r>
              <a:rPr lang="ru-RU" dirty="0" smtClean="0"/>
              <a:t>2. Принципы уровневой дифференциации заданий</a:t>
            </a:r>
          </a:p>
          <a:p>
            <a:r>
              <a:rPr lang="ru-RU" dirty="0" smtClean="0"/>
              <a:t>3. Составление целесообразной последовательности заданий по выбранной теме</a:t>
            </a:r>
          </a:p>
          <a:p>
            <a:r>
              <a:rPr lang="ru-RU" dirty="0" smtClean="0"/>
              <a:t>4. Построение матричной модели комплекса многоуровневых заданий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 базовые задачи содержат основные понятия, законы, гипотезы, закономерности генетики и исчерпывают содержание программ, кодификаторов ОГЭ и ЕГЭ, </a:t>
            </a:r>
            <a:r>
              <a:rPr lang="ru-RU" dirty="0" err="1" smtClean="0"/>
              <a:t>КИМов</a:t>
            </a:r>
            <a:r>
              <a:rPr lang="ru-RU" dirty="0" smtClean="0"/>
              <a:t>, школьных учебников и задачников по теме.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Выделение уровней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Исследования показывают, что можно выделить как минимум три подуровня внутренней дифференциации, соответствующие умению решателя действовать в знакомой ситуации, в видоизменённой малознакомой ситуации, в незнакомой ситуации. Соответствующая деятельность носит специфический характер: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- репродуктивный:</a:t>
            </a:r>
            <a:r>
              <a:rPr lang="ru-RU" dirty="0" smtClean="0"/>
              <a:t> распознавание знакомой задачной ситуации, воспроизведение определения, алгоритма, адаптация данной ситуации к соответствующему алгоритму, применение известного правила; преимущественно востребованы такие познавательные действия, как анализ информации и выявление существенных её аспектов, планирование, построение цепи рассуждения, контроль в форме сличения с эталоном, рефлексия, волевая </a:t>
            </a:r>
            <a:r>
              <a:rPr lang="ru-RU" dirty="0" err="1" smtClean="0"/>
              <a:t>саморегуляция</a:t>
            </a:r>
            <a:r>
              <a:rPr lang="ru-RU" dirty="0" smtClean="0"/>
              <a:t> учебной деятельности;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smtClean="0"/>
              <a:t>- эвристический, частично поисковый:</a:t>
            </a:r>
            <a:r>
              <a:rPr lang="ru-RU" dirty="0" smtClean="0"/>
              <a:t> в ситуации, когда отсутствует очевидная и жёсткая связь между условием задачи и соответствующими понятиями, приёмами действий; задачная ситуация находится «на стыке» нескольких понятий, алгоритмов, требуется </a:t>
            </a:r>
            <a:r>
              <a:rPr lang="ru-RU" i="1" dirty="0" smtClean="0"/>
              <a:t>перенести</a:t>
            </a:r>
            <a:r>
              <a:rPr lang="ru-RU" dirty="0" smtClean="0"/>
              <a:t> известный приём из привычных условий его применения в малоизвестную видоизменённую обстановку, хотя ситуация и похожа на известную, немного от неё отличается; наряду с перечисленными выше универсальными действиями востребованы такие познавательные действия, как анализ, постановка проблемы и выдвижение гипотезы, синтез, обобщение, абстрагирование, знаково-символическая деятельность, самостоятельное построение способа решения, выбор оптимальных способов решения, доказательство;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u="sng" dirty="0" smtClean="0"/>
              <a:t>исследовательский</a:t>
            </a:r>
            <a:r>
              <a:rPr lang="ru-RU" dirty="0" smtClean="0"/>
              <a:t>, востребованный в ситуациях, не встречавшихся в практике решателя, они возникают в случае необычной формулировки задачи, требующей дополнительных преобразований условий для подведения их к известным алгоритмам; могут возникнуть чрезвычайные технические сложности; наконец, в решении может потребоваться более или менее значительная модификация известного алгоритма или соединение ранее не соединявшихся алгоритмов в нетривиальную их последовательность, в единую цепочку действий. Каждая из перечисленных трудностей может поставить решателя в тупик, а комбинация 2-3 таких факторов превращает задачу в практически </a:t>
            </a:r>
            <a:r>
              <a:rPr lang="ru-RU" dirty="0" err="1" smtClean="0"/>
              <a:t>нерешаемую</a:t>
            </a:r>
            <a:r>
              <a:rPr lang="ru-RU" dirty="0" smtClean="0"/>
              <a:t>. В этой ситуации преимущественно востребованы такие познавательные действия (наряду с упомянутыми), как выдвижение и проверка гипотез, обобщение и конкретизация, моделирование, эвристические рекомендации типа «метод крайнего», рассмотрение частного случая с последующим его обобщением, аналогия, индукция.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Переходим к матричной модели КМЗ, её плюсами являются наглядность изложенных принципов и простота контроля полноты проектируемого комплекса заданий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Определение понятия «Фотосинтез</a:t>
            </a:r>
            <a:r>
              <a:rPr lang="ru-RU" i="1" dirty="0" smtClean="0"/>
              <a:t>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ЗФ: </a:t>
            </a:r>
            <a:r>
              <a:rPr lang="ru-RU" dirty="0" smtClean="0"/>
              <a:t>Со­во­куп­ность </a:t>
            </a:r>
            <a:r>
              <a:rPr lang="ru-RU" dirty="0"/>
              <a:t>ре­ак­ций син­те­за ор­га­ни­че­ских ве­ществ из не­ор­га­ни­че­ских с ис­поль­зо­ва­ни­ем энер­гии света на­зы­ва­ют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хе­мо­син­те­зом</a:t>
            </a:r>
          </a:p>
          <a:p>
            <a:r>
              <a:rPr lang="ru-RU" dirty="0"/>
              <a:t>2) фо­то­син­те­зом</a:t>
            </a:r>
          </a:p>
          <a:p>
            <a:r>
              <a:rPr lang="ru-RU" dirty="0"/>
              <a:t>3) бро­же­ни­ем</a:t>
            </a:r>
          </a:p>
          <a:p>
            <a:r>
              <a:rPr lang="ru-RU" dirty="0"/>
              <a:t>4) гли­ко­ли­зом</a:t>
            </a:r>
          </a:p>
          <a:p>
            <a:r>
              <a:rPr lang="ru-RU" b="1" dirty="0"/>
              <a:t>По­яс­не­ние.</a:t>
            </a:r>
            <a:endParaRPr lang="ru-RU" dirty="0"/>
          </a:p>
          <a:p>
            <a:r>
              <a:rPr lang="ru-RU" dirty="0"/>
              <a:t>При хе­мо­син­те­зе ис­поль­зу­ет­ся энер­гия хи­ми­че­ских свя­зей не­ор­га­ни­че­ских ве­ществ, бро­же­ние и гли­ко­лиз — про­цес­сы рас­щеп­ле­ния ор­га­ни­че­ских ве­ществ с об­ра­зо­ва­ни­ем 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1717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/>
              <a:t>Определение царства организмов, для которых характерен хемоавтотрофный тип </a:t>
            </a:r>
            <a:r>
              <a:rPr lang="ru-RU" sz="2800" i="1" dirty="0" smtClean="0"/>
              <a:t>питания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ЗФ: </a:t>
            </a:r>
            <a:r>
              <a:rPr lang="ru-RU" dirty="0" smtClean="0"/>
              <a:t>Спо­соб­ность </a:t>
            </a:r>
            <a:r>
              <a:rPr lang="ru-RU" dirty="0"/>
              <a:t>к хе­мо­ав­то­троф­но­му пи­та­нию ха­рак­тер­на для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бак­те­рий</a:t>
            </a:r>
          </a:p>
          <a:p>
            <a:r>
              <a:rPr lang="ru-RU" dirty="0"/>
              <a:t>2) жи­вот­ных</a:t>
            </a:r>
          </a:p>
          <a:p>
            <a:r>
              <a:rPr lang="ru-RU" dirty="0"/>
              <a:t>3) рас­те­ний</a:t>
            </a:r>
          </a:p>
          <a:p>
            <a:r>
              <a:rPr lang="ru-RU" dirty="0"/>
              <a:t>4) гри­бов</a:t>
            </a:r>
          </a:p>
          <a:p>
            <a:r>
              <a:rPr lang="ru-RU" b="1" dirty="0"/>
              <a:t>По­яс­не­ние.</a:t>
            </a:r>
            <a:endParaRPr lang="ru-RU" dirty="0"/>
          </a:p>
          <a:p>
            <a:r>
              <a:rPr lang="ru-RU" dirty="0"/>
              <a:t>Жи­вот­ные и грибы – ге­те­ро­тро­фы, рас­те­ния –ав­то­тро­фы, часть бак­те­рий – </a:t>
            </a:r>
            <a:r>
              <a:rPr lang="ru-RU" dirty="0" err="1"/>
              <a:t>хе­мо­ав­то­тро­фы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5597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Сравнение отличительных признаков процессов хемосинтеза и </a:t>
            </a:r>
            <a:r>
              <a:rPr lang="ru-RU" i="1" dirty="0" smtClean="0"/>
              <a:t>фотосинтеза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: </a:t>
            </a:r>
            <a:r>
              <a:rPr lang="ru-RU" dirty="0" smtClean="0"/>
              <a:t>В </a:t>
            </a:r>
            <a:r>
              <a:rPr lang="ru-RU" dirty="0"/>
              <a:t>про­цес­се хе­мо­син­те­за, в от­ли­чие от фо­то­син­те­за,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об­ра­зу­ют­ся ор­га­ни­че­ские ве­ще­ства из не­ор­га­ни­че­ских</a:t>
            </a:r>
          </a:p>
          <a:p>
            <a:r>
              <a:rPr lang="ru-RU" dirty="0"/>
              <a:t>2) ис­поль­зу­ет­ся энер­гия окис­ле­ния не­ор­га­ни­че­ских ве­ществ</a:t>
            </a:r>
          </a:p>
          <a:p>
            <a:r>
              <a:rPr lang="ru-RU" dirty="0"/>
              <a:t>3) ор­га­ни­че­ские ве­ще­ства рас­щеп­ля­ют­ся до не­ор­га­ни­че­ских</a:t>
            </a:r>
          </a:p>
          <a:p>
            <a:r>
              <a:rPr lang="ru-RU" dirty="0"/>
              <a:t>4) ис­точ­ни­ком уг­ле­ро­да слу­жит уг­ле­кис­лый газ</a:t>
            </a:r>
          </a:p>
          <a:p>
            <a:r>
              <a:rPr lang="ru-RU" b="1" dirty="0"/>
              <a:t>По­яс­не­ние.</a:t>
            </a:r>
            <a:endParaRPr lang="ru-RU" dirty="0"/>
          </a:p>
          <a:p>
            <a:r>
              <a:rPr lang="ru-RU" dirty="0"/>
              <a:t>В про­цес­се фо­то­син­те­за ис­поль­зу­ет­ся энер­гия сол­неч­но­го света, а в хе­мо­син­те­зе – энер­гия раз­ло­же­ния (окис­ле­ния) не ор­га­ни­че­ских ве­ществ.</a:t>
            </a:r>
          </a:p>
          <a:p>
            <a:r>
              <a:rPr lang="ru-RU" dirty="0"/>
              <a:t>1 и 4 от­ве­ты — это сход­ство фо­то­син­те­за и хе­мо­син­те­за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1684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/>
              <a:t>Отнесение представителей царства к группе автотрофных организмов (к определенному типу питания)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</a:t>
            </a:r>
            <a:r>
              <a:rPr lang="ru-RU" dirty="0"/>
              <a:t>ав­то­троф­ным ор­га­низ­мам от­но­сят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</a:t>
            </a:r>
            <a:r>
              <a:rPr lang="ru-RU" dirty="0" err="1"/>
              <a:t>мукор</a:t>
            </a:r>
            <a:endParaRPr lang="ru-RU" dirty="0"/>
          </a:p>
          <a:p>
            <a:r>
              <a:rPr lang="ru-RU" dirty="0"/>
              <a:t>2) дрож­жи</a:t>
            </a:r>
          </a:p>
          <a:p>
            <a:r>
              <a:rPr lang="ru-RU" dirty="0"/>
              <a:t>3) </a:t>
            </a:r>
            <a:r>
              <a:rPr lang="ru-RU" dirty="0" err="1"/>
              <a:t>пе­ни­цилл</a:t>
            </a:r>
            <a:endParaRPr lang="ru-RU" dirty="0"/>
          </a:p>
          <a:p>
            <a:r>
              <a:rPr lang="ru-RU" dirty="0"/>
              <a:t>4) хло­рел­лу</a:t>
            </a:r>
          </a:p>
          <a:p>
            <a:r>
              <a:rPr lang="ru-RU" b="1" dirty="0"/>
              <a:t>По­яс­не­ние.</a:t>
            </a:r>
            <a:endParaRPr lang="ru-RU" dirty="0"/>
          </a:p>
          <a:p>
            <a:r>
              <a:rPr lang="ru-RU" dirty="0"/>
              <a:t>Ав­то­тро­фы – это рас­те­ния, из пе­ре­чис­лен­ных ор­га­низ­мов к ним от­но­сит­ся хло­рел­ла, осталь­ные ор­га­низ­мы – грибы, от­но­сят­ся к ге­те­ро­тро­фам.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743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 момента введения единого государственного экзамена все содержание школьного курса биологии может быть представлено в виде заданий или задач нескольких определенных типов.</a:t>
            </a:r>
          </a:p>
          <a:p>
            <a:r>
              <a:rPr lang="ru-RU" dirty="0" smtClean="0"/>
              <a:t>Предлагается подход, обеспечивающий формирование дополнительных профессиональных компетенций педагога: умение конструировать комплексы биологических заданий </a:t>
            </a:r>
            <a:r>
              <a:rPr lang="en-US" dirty="0" smtClean="0"/>
              <a:t>(</a:t>
            </a:r>
            <a:r>
              <a:rPr lang="ru-RU" dirty="0" smtClean="0"/>
              <a:t>ОГЭ и ЕГЭ), обеспечивающие получение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и предметного результатов.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/>
              <a:t>Определение клеточной структуры (органоида), где локализуется процесс световой фазы </a:t>
            </a:r>
            <a:r>
              <a:rPr lang="ru-RU" sz="2400" i="1" dirty="0" smtClean="0"/>
              <a:t>фотосинтеза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Све­то­вая </a:t>
            </a:r>
            <a:r>
              <a:rPr lang="ru-RU" dirty="0"/>
              <a:t>фаза фо­то­син­те­за про­ис­хо­дит на мем­бра­нах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эн­до­плаз­ма­ти­че­ской сети</a:t>
            </a:r>
          </a:p>
          <a:p>
            <a:r>
              <a:rPr lang="ru-RU" dirty="0"/>
              <a:t>2) ком­плек­са </a:t>
            </a:r>
            <a:r>
              <a:rPr lang="ru-RU" dirty="0" err="1"/>
              <a:t>Голь­д­жи</a:t>
            </a:r>
            <a:endParaRPr lang="ru-RU" dirty="0"/>
          </a:p>
          <a:p>
            <a:r>
              <a:rPr lang="ru-RU" dirty="0"/>
              <a:t>3) гран хло­ро­пла­стов</a:t>
            </a:r>
          </a:p>
          <a:p>
            <a:r>
              <a:rPr lang="ru-RU" dirty="0"/>
              <a:t>4) ми­то­хон­дрий</a:t>
            </a:r>
          </a:p>
          <a:p>
            <a:r>
              <a:rPr lang="ru-RU" b="1" dirty="0"/>
              <a:t>По­яс­не­ние.</a:t>
            </a:r>
            <a:endParaRPr lang="ru-RU" dirty="0"/>
          </a:p>
          <a:p>
            <a:r>
              <a:rPr lang="ru-RU" dirty="0"/>
              <a:t>Фо­то­син­тез идет толь­ко в хло­ро­пла­стах, на внут­рен­ней мем­бра­не встро­ен хло­ро­филл, глав­ный ком­по­нент для фо­то­син­те­за, по­это­му све­то­вая фаза идет на гра­нах хло­ро­пла­стов.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676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Существует некоторое количество заданий в каждом разделе школьной биологии, которые с завидным постоянством в той или иной комбинации возникают при решении любой задачи этого раздела. Назовем такие задания базовыми.</a:t>
            </a:r>
          </a:p>
          <a:p>
            <a:r>
              <a:rPr lang="ru-RU" dirty="0" smtClean="0"/>
              <a:t>Именно базовые задания являются опорными точками в изучаемой теме (разделе, содержательной линии школьного курса биологии), именно они концентрируют в себе основные понятия, идеи, методы, закономерности данной темы. Число базовых заданий (БЗ), как правило, невелико, оно зависит от темы.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Одна из целей работы – выделение набора базовых заданий названной темы; этот набор или перечень образует базис (или основу) в предметной (биологической) составляющей комплекса заданий. </a:t>
            </a:r>
          </a:p>
          <a:p>
            <a:r>
              <a:rPr lang="ru-RU" dirty="0" smtClean="0"/>
              <a:t>Другая цель – определить, вычленить уровни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специальных биологических учебных действий (СУД), а также соответствующие им универсальные учебные действия (УУД), эти действия образуют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базис комплекса заданий.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Третья цель – на примере конкретной темы обосновать утверждение о том, что каждому специальному учебному действию соответствует определенный набор УУД. Показать, что в комплексе многоуровневых заданий учитывается с переходом на следующие уровни возрастающий набор актуализируемых УУД, а значит, с помощью учебных биологических заданий можно достигать как предметных, так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Перечень базовых заданий конкретной темы можно вычленить, изучив рабочие программы по биологии 5-11 классов, действующие учебники и задачники для базового и углублённого изучения, задачники прошлых лет, Кодификаторы ОГЭ и ЕГЭ, </a:t>
            </a:r>
            <a:r>
              <a:rPr lang="ru-RU" dirty="0" err="1" smtClean="0"/>
              <a:t>КИМы</a:t>
            </a:r>
            <a:r>
              <a:rPr lang="ru-RU" dirty="0" smtClean="0"/>
              <a:t> ОГЭ и ЕГЭ, открытые банки заданий ОГЭ и ЕГЭ.</a:t>
            </a:r>
          </a:p>
          <a:p>
            <a:r>
              <a:rPr lang="ru-RU" dirty="0" smtClean="0"/>
              <a:t>Это первый шаг технологии, называемой проектирование, построение и применение комплекса многоуровневых заданий (ППП КМЗ).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Вокруг выявленных базовых задач расходятся концентрические круги из близких к ним задач, однако отличающиеся от них в каком-либо из следующих компонентов:</a:t>
            </a:r>
          </a:p>
          <a:p>
            <a:r>
              <a:rPr lang="ru-RU" dirty="0" smtClean="0"/>
              <a:t>1) по технической сложности решения задачи; 2) по некоторым этапам алгоритма; 3) необычной формой представления условия задачи, скрывающей однозначное отнесение задачи к известному типу. </a:t>
            </a:r>
          </a:p>
          <a:p>
            <a:r>
              <a:rPr lang="ru-RU" dirty="0" smtClean="0"/>
              <a:t>Задания из окрестностей данной БЗ могут подбираться из задачников либо целенаправленно составляться путём варьирования. Направления варьирования задач: по технической сложности, по алгоритму, по форме условия, - могут сочетаться в разных комбинациях и превращать задачу из знакомой в малознакомую или даже в незнакомую.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Так мы приходим к идее ранжирования заданий по уровням сложности, которые определяются: 1) длиной логической цепочки рассуждения; 2) числом используемых понятий, теорий, правил, законов, закономерностей, гипотез, алгоритмов; 3) неочевидностью комбинации применяемых приёмов (методов) решения, порой находящихся в разных и далёких друг от друга разделах программы. </a:t>
            </a:r>
          </a:p>
          <a:p>
            <a:r>
              <a:rPr lang="ru-RU" dirty="0" smtClean="0"/>
              <a:t>Когда решение задачи написано, можно легко посчитать использованные в нем понятия, закономерности, длину логической цепочки. Всё это – объективные характеристики решения задачи, как и само понятие </a:t>
            </a:r>
            <a:r>
              <a:rPr lang="ru-RU" i="1" dirty="0" smtClean="0"/>
              <a:t>сложности</a:t>
            </a:r>
            <a:r>
              <a:rPr lang="ru-RU" dirty="0" smtClean="0"/>
              <a:t> решения задачи.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</TotalTime>
  <Words>1994</Words>
  <Application>Microsoft Office PowerPoint</Application>
  <PresentationFormat>Экран (4:3)</PresentationFormat>
  <Paragraphs>92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Изящная</vt:lpstr>
      <vt:lpstr>Управление качеством образования:</vt:lpstr>
      <vt:lpstr>Тема . Методика разработки  комплекса многоуровневых заданий по биологии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Этап проектирования.</vt:lpstr>
      <vt:lpstr>Слайд 16</vt:lpstr>
      <vt:lpstr>Слайд 17</vt:lpstr>
      <vt:lpstr>Таблица 1</vt:lpstr>
      <vt:lpstr>Слайд 19</vt:lpstr>
      <vt:lpstr>Слайд 20</vt:lpstr>
      <vt:lpstr>Выделение уровней дифференциации</vt:lpstr>
      <vt:lpstr>Слайд 22</vt:lpstr>
      <vt:lpstr>Слайд 23</vt:lpstr>
      <vt:lpstr>Слайд 24</vt:lpstr>
      <vt:lpstr>Переходим к матричной модели КМЗ, её плюсами являются наглядность изложенных принципов и простота контроля полноты проектируемого комплекса заданий</vt:lpstr>
      <vt:lpstr>Определение понятия «Фотосинтез»</vt:lpstr>
      <vt:lpstr>Определение царства организмов, для которых характерен хемоавтотрофный тип питания</vt:lpstr>
      <vt:lpstr>Сравнение отличительных признаков процессов хемосинтеза и фотосинтеза</vt:lpstr>
      <vt:lpstr>Отнесение представителей царства к группе автотрофных организмов (к определенному типу питания)</vt:lpstr>
      <vt:lpstr>Определение клеточной структуры (органоида), где локализуется процесс световой фазы фотосинтеза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качеством образования:</dc:title>
  <dc:creator>X</dc:creator>
  <cp:lastModifiedBy>слава</cp:lastModifiedBy>
  <cp:revision>24</cp:revision>
  <dcterms:created xsi:type="dcterms:W3CDTF">2015-10-19T06:30:35Z</dcterms:created>
  <dcterms:modified xsi:type="dcterms:W3CDTF">2015-11-27T12:29:16Z</dcterms:modified>
</cp:coreProperties>
</file>